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76" r:id="rId7"/>
    <p:sldId id="261" r:id="rId8"/>
    <p:sldId id="279" r:id="rId9"/>
    <p:sldId id="262" r:id="rId10"/>
    <p:sldId id="263" r:id="rId11"/>
    <p:sldId id="264" r:id="rId12"/>
    <p:sldId id="265" r:id="rId13"/>
    <p:sldId id="266" r:id="rId14"/>
    <p:sldId id="267" r:id="rId15"/>
    <p:sldId id="268" r:id="rId16"/>
    <p:sldId id="277" r:id="rId17"/>
    <p:sldId id="278" r:id="rId18"/>
    <p:sldId id="269" r:id="rId19"/>
    <p:sldId id="270" r:id="rId20"/>
    <p:sldId id="271" r:id="rId21"/>
    <p:sldId id="272" r:id="rId22"/>
    <p:sldId id="273" r:id="rId23"/>
    <p:sldId id="274" r:id="rId24"/>
    <p:sldId id="275"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7666E073-45B3-45D9-8F3A-5566A77D26FA}" type="datetimeFigureOut">
              <a:rPr lang="en-US" smtClean="0"/>
              <a:pPr/>
              <a:t>1/26/2014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11" name="Slide Number Placeholder 10"/>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666E073-45B3-45D9-8F3A-5566A77D26FA}" type="datetimeFigureOut">
              <a:rPr lang="en-US" smtClean="0"/>
              <a:pPr/>
              <a:t>1/26/2014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666E073-45B3-45D9-8F3A-5566A77D26FA}" type="datetimeFigureOut">
              <a:rPr lang="en-US" smtClean="0"/>
              <a:pPr/>
              <a:t>1/26/2014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666E073-45B3-45D9-8F3A-5566A77D26FA}" type="datetimeFigureOut">
              <a:rPr lang="en-US" smtClean="0"/>
              <a:pPr/>
              <a:t>1/26/2014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7666E073-45B3-45D9-8F3A-5566A77D26FA}" type="datetimeFigureOut">
              <a:rPr lang="en-US" smtClean="0"/>
              <a:pPr/>
              <a:t>1/26/2014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666E073-45B3-45D9-8F3A-5566A77D26FA}" type="datetimeFigureOut">
              <a:rPr lang="en-US" smtClean="0"/>
              <a:pPr/>
              <a:t>1/26/2014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7666E073-45B3-45D9-8F3A-5566A77D26FA}" type="datetimeFigureOut">
              <a:rPr lang="en-US" smtClean="0"/>
              <a:pPr/>
              <a:t>1/26/2014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7666E073-45B3-45D9-8F3A-5566A77D26FA}" type="datetimeFigureOut">
              <a:rPr lang="en-US" smtClean="0"/>
              <a:pPr/>
              <a:t>1/26/2014</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7666E073-45B3-45D9-8F3A-5566A77D26FA}" type="datetimeFigureOut">
              <a:rPr lang="en-US" smtClean="0"/>
              <a:pPr/>
              <a:t>1/26/2014</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666E073-45B3-45D9-8F3A-5566A77D26FA}" type="datetimeFigureOut">
              <a:rPr lang="en-US" smtClean="0"/>
              <a:pPr/>
              <a:t>1/26/2014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18280F4-AABD-4E7A-898D-8D0C828D9CA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666E073-45B3-45D9-8F3A-5566A77D26FA}" type="datetimeFigureOut">
              <a:rPr lang="en-US" smtClean="0"/>
              <a:pPr/>
              <a:t>1/26/2014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18280F4-AABD-4E7A-898D-8D0C828D9CAE}" type="slidenum">
              <a:rPr lang="en-US" smtClean="0"/>
              <a:pPr/>
              <a:t>‹#›</a:t>
            </a:fld>
            <a:endParaRPr lang="en-US"/>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7666E073-45B3-45D9-8F3A-5566A77D26FA}" type="datetimeFigureOut">
              <a:rPr lang="en-US" smtClean="0"/>
              <a:pPr/>
              <a:t>1/26/2014</a:t>
            </a:fld>
            <a:endParaRPr lang="en-US"/>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US"/>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518280F4-AABD-4E7A-898D-8D0C828D9CA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www.thisamericanlife.org/radio-archives/episode/479/little-war-on-the-prairie?act=0#play" TargetMode="External"/><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58" y="-1"/>
            <a:ext cx="9540658" cy="6885011"/>
          </a:xfrm>
          <a:prstGeom prst="rect">
            <a:avLst/>
          </a:prstGeom>
        </p:spPr>
      </p:pic>
      <p:sp>
        <p:nvSpPr>
          <p:cNvPr id="2" name="Title 1"/>
          <p:cNvSpPr>
            <a:spLocks noGrp="1"/>
          </p:cNvSpPr>
          <p:nvPr>
            <p:ph type="ctrTitle"/>
          </p:nvPr>
        </p:nvSpPr>
        <p:spPr>
          <a:xfrm>
            <a:off x="533400" y="3962400"/>
            <a:ext cx="8458200" cy="1456394"/>
          </a:xfrm>
        </p:spPr>
        <p:txBody>
          <a:bodyPr>
            <a:normAutofit fontScale="90000"/>
          </a:bodyPr>
          <a:lstStyle/>
          <a:p>
            <a:pPr algn="l"/>
            <a:r>
              <a:rPr lang="en-US" dirty="0" smtClean="0">
                <a:solidFill>
                  <a:schemeClr val="bg1"/>
                </a:solidFill>
                <a:latin typeface="Californian FB" pitchFamily="18" charset="0"/>
                <a:cs typeface="Angsana New" pitchFamily="18" charset="-34"/>
              </a:rPr>
              <a:t>Westward Expansion and Genocidal Conflict With Native Americans</a:t>
            </a:r>
            <a:endParaRPr lang="en-US" dirty="0">
              <a:solidFill>
                <a:schemeClr val="bg1"/>
              </a:solidFill>
              <a:latin typeface="Californian FB" pitchFamily="18" charset="0"/>
              <a:cs typeface="Angsana New" pitchFamily="18" charset="-34"/>
            </a:endParaRPr>
          </a:p>
        </p:txBody>
      </p:sp>
      <p:sp>
        <p:nvSpPr>
          <p:cNvPr id="3" name="Subtitle 2"/>
          <p:cNvSpPr>
            <a:spLocks noGrp="1"/>
          </p:cNvSpPr>
          <p:nvPr>
            <p:ph type="subTitle" idx="1"/>
          </p:nvPr>
        </p:nvSpPr>
        <p:spPr>
          <a:xfrm>
            <a:off x="381000" y="5562600"/>
            <a:ext cx="7772400" cy="914400"/>
          </a:xfrm>
        </p:spPr>
        <p:txBody>
          <a:bodyPr/>
          <a:lstStyle/>
          <a:p>
            <a:pPr algn="l"/>
            <a:r>
              <a:rPr lang="en-US" sz="2800" dirty="0" smtClean="0">
                <a:solidFill>
                  <a:schemeClr val="bg1"/>
                </a:solidFill>
                <a:latin typeface="Californian FB" panose="0207040306080B030204" pitchFamily="18" charset="0"/>
                <a:cs typeface="Aparajita" pitchFamily="34" charset="0"/>
              </a:rPr>
              <a:t>War with the Plains Indians, 1851 - 1890</a:t>
            </a:r>
          </a:p>
          <a:p>
            <a:endParaRPr lang="en-US" sz="2800" dirty="0">
              <a:latin typeface="Viner Hand ITC" pitchFamily="66" charset="0"/>
              <a:cs typeface="Aparajita"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a:bodyPr>
          <a:lstStyle/>
          <a:p>
            <a:r>
              <a:rPr lang="en-US" sz="2000" b="0" dirty="0" smtClean="0">
                <a:solidFill>
                  <a:schemeClr val="accent2">
                    <a:lumMod val="50000"/>
                  </a:schemeClr>
                </a:solidFill>
                <a:latin typeface="Californian FB" pitchFamily="18" charset="0"/>
              </a:rPr>
              <a:t>African-Americans, who had been denied freedom for centuries, now played a crucial role in robbing Native Americans of their freedom.  Many must have had mixed feelings and empathized with Native Americans nations.</a:t>
            </a:r>
            <a:endParaRPr lang="en-US" sz="2000" b="0" dirty="0">
              <a:solidFill>
                <a:schemeClr val="accent2">
                  <a:lumMod val="50000"/>
                </a:schemeClr>
              </a:solidFill>
              <a:latin typeface="Californian FB" pitchFamily="18" charset="0"/>
            </a:endParaRPr>
          </a:p>
        </p:txBody>
      </p:sp>
      <p:sp>
        <p:nvSpPr>
          <p:cNvPr id="11" name="Text Placeholder 10"/>
          <p:cNvSpPr>
            <a:spLocks noGrp="1"/>
          </p:cNvSpPr>
          <p:nvPr>
            <p:ph type="body" idx="1"/>
          </p:nvPr>
        </p:nvSpPr>
        <p:spPr/>
        <p:txBody>
          <a:bodyPr>
            <a:normAutofit fontScale="92500" lnSpcReduction="10000"/>
          </a:bodyPr>
          <a:lstStyle/>
          <a:p>
            <a:r>
              <a:rPr lang="en-US" b="0" dirty="0" smtClean="0">
                <a:solidFill>
                  <a:schemeClr val="accent2">
                    <a:lumMod val="50000"/>
                  </a:schemeClr>
                </a:solidFill>
                <a:latin typeface="Californian FB" pitchFamily="18" charset="0"/>
              </a:rPr>
              <a:t>The Formerly Enslaved Buffalo Soldiers</a:t>
            </a:r>
            <a:endParaRPr lang="en-US" b="0" dirty="0">
              <a:solidFill>
                <a:schemeClr val="accent2">
                  <a:lumMod val="50000"/>
                </a:schemeClr>
              </a:solidFill>
              <a:latin typeface="Californian FB" pitchFamily="18" charset="0"/>
            </a:endParaRPr>
          </a:p>
        </p:txBody>
      </p:sp>
      <p:sp>
        <p:nvSpPr>
          <p:cNvPr id="13" name="Text Placeholder 12"/>
          <p:cNvSpPr>
            <a:spLocks noGrp="1"/>
          </p:cNvSpPr>
          <p:nvPr>
            <p:ph type="body" sz="half" idx="3"/>
          </p:nvPr>
        </p:nvSpPr>
        <p:spPr/>
        <p:txBody>
          <a:bodyPr>
            <a:normAutofit fontScale="92500" lnSpcReduction="10000"/>
          </a:bodyPr>
          <a:lstStyle/>
          <a:p>
            <a:r>
              <a:rPr lang="en-US" b="0" dirty="0" smtClean="0">
                <a:solidFill>
                  <a:schemeClr val="accent2">
                    <a:lumMod val="50000"/>
                  </a:schemeClr>
                </a:solidFill>
                <a:latin typeface="Californian FB" pitchFamily="18" charset="0"/>
              </a:rPr>
              <a:t>Native Americans on the Reservations</a:t>
            </a:r>
            <a:endParaRPr lang="en-US" b="0" dirty="0">
              <a:solidFill>
                <a:schemeClr val="accent2">
                  <a:lumMod val="50000"/>
                </a:schemeClr>
              </a:solidFill>
              <a:latin typeface="Californian FB" pitchFamily="18" charset="0"/>
            </a:endParaRPr>
          </a:p>
        </p:txBody>
      </p:sp>
      <p:pic>
        <p:nvPicPr>
          <p:cNvPr id="18" name="Content Placeholder 17" descr="Buffalo Soldiers Ride.jpg"/>
          <p:cNvPicPr>
            <a:picLocks noGrp="1" noChangeAspect="1"/>
          </p:cNvPicPr>
          <p:nvPr>
            <p:ph sz="quarter" idx="2"/>
          </p:nvPr>
        </p:nvPicPr>
        <p:blipFill>
          <a:blip r:embed="rId2" cstate="print"/>
          <a:stretch>
            <a:fillRect/>
          </a:stretch>
        </p:blipFill>
        <p:spPr>
          <a:xfrm>
            <a:off x="541083" y="1676400"/>
            <a:ext cx="3881502" cy="2895600"/>
          </a:xfrm>
        </p:spPr>
      </p:pic>
      <p:pic>
        <p:nvPicPr>
          <p:cNvPr id="16" name="Content Placeholder 15" descr="Native Americans in Struggle.jpg"/>
          <p:cNvPicPr>
            <a:picLocks noGrp="1" noChangeAspect="1"/>
          </p:cNvPicPr>
          <p:nvPr>
            <p:ph sz="quarter" idx="4"/>
          </p:nvPr>
        </p:nvPicPr>
        <p:blipFill>
          <a:blip r:embed="rId3" cstate="print"/>
          <a:stretch>
            <a:fillRect/>
          </a:stretch>
        </p:blipFill>
        <p:spPr>
          <a:xfrm>
            <a:off x="4652963" y="1848651"/>
            <a:ext cx="3930650" cy="2687623"/>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dirty="0" smtClean="0">
                <a:solidFill>
                  <a:schemeClr val="accent2">
                    <a:lumMod val="50000"/>
                  </a:schemeClr>
                </a:solidFill>
                <a:latin typeface="Californian FB" pitchFamily="18" charset="0"/>
              </a:rPr>
              <a:t>Buffalo Skulls, circa 1870</a:t>
            </a:r>
            <a:endParaRPr lang="en-US" dirty="0">
              <a:solidFill>
                <a:schemeClr val="accent2">
                  <a:lumMod val="50000"/>
                </a:schemeClr>
              </a:solidFill>
              <a:latin typeface="Californian FB" pitchFamily="18" charset="0"/>
            </a:endParaRPr>
          </a:p>
        </p:txBody>
      </p:sp>
      <p:sp>
        <p:nvSpPr>
          <p:cNvPr id="9" name="Text Placeholder 8"/>
          <p:cNvSpPr>
            <a:spLocks noGrp="1"/>
          </p:cNvSpPr>
          <p:nvPr>
            <p:ph type="body" sz="half" idx="2"/>
          </p:nvPr>
        </p:nvSpPr>
        <p:spPr/>
        <p:txBody>
          <a:bodyPr>
            <a:normAutofit/>
          </a:bodyPr>
          <a:lstStyle/>
          <a:p>
            <a:r>
              <a:rPr lang="en-US" sz="1500" dirty="0" smtClean="0">
                <a:latin typeface="Californian FB" pitchFamily="18" charset="0"/>
              </a:rPr>
              <a:t>Native Americans of the Great Plains relied on the buffalo for food, water, and shelter.  They followed the buffalo seasonally, and were dependent upon the animal for sustenance.  The U.S. Government came to the logical conclusion that they could end the nomadic lifestyle of Native American tribes – and cause them to become sedentary farmers – by killing off the buffalo. </a:t>
            </a:r>
            <a:endParaRPr lang="en-US" sz="1500" dirty="0">
              <a:latin typeface="Californian FB" pitchFamily="18" charset="0"/>
            </a:endParaRPr>
          </a:p>
        </p:txBody>
      </p:sp>
      <p:pic>
        <p:nvPicPr>
          <p:cNvPr id="10" name="Picture Placeholder 9" descr="Bison Skull Pile.jpg"/>
          <p:cNvPicPr>
            <a:picLocks noGrp="1" noChangeAspect="1"/>
          </p:cNvPicPr>
          <p:nvPr>
            <p:ph type="pic" idx="1"/>
          </p:nvPr>
        </p:nvPicPr>
        <p:blipFill>
          <a:blip r:embed="rId2" cstate="print"/>
          <a:srcRect t="4192" b="4192"/>
          <a:stretch>
            <a:fillRect/>
          </a:stretch>
        </p:blip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dirty="0" smtClean="0">
                <a:solidFill>
                  <a:schemeClr val="accent2">
                    <a:lumMod val="50000"/>
                  </a:schemeClr>
                </a:solidFill>
                <a:latin typeface="Californian FB" pitchFamily="18" charset="0"/>
              </a:rPr>
              <a:t>The Slaughter of the Buffalo</a:t>
            </a:r>
            <a:endParaRPr lang="en-US" dirty="0">
              <a:solidFill>
                <a:schemeClr val="accent2">
                  <a:lumMod val="50000"/>
                </a:schemeClr>
              </a:solidFill>
              <a:latin typeface="Californian FB" pitchFamily="18" charset="0"/>
            </a:endParaRPr>
          </a:p>
        </p:txBody>
      </p:sp>
      <p:sp>
        <p:nvSpPr>
          <p:cNvPr id="7" name="Text Placeholder 6"/>
          <p:cNvSpPr>
            <a:spLocks noGrp="1"/>
          </p:cNvSpPr>
          <p:nvPr>
            <p:ph type="body" sz="half" idx="2"/>
          </p:nvPr>
        </p:nvSpPr>
        <p:spPr>
          <a:xfrm>
            <a:off x="6462712" y="533400"/>
            <a:ext cx="2240280" cy="4343400"/>
          </a:xfrm>
        </p:spPr>
        <p:txBody>
          <a:bodyPr>
            <a:noAutofit/>
          </a:bodyPr>
          <a:lstStyle/>
          <a:p>
            <a:r>
              <a:rPr lang="en-US" sz="1300" dirty="0" smtClean="0">
                <a:latin typeface="Californian FB" pitchFamily="18" charset="0"/>
              </a:rPr>
              <a:t>Because the buffalo was  a food source for nomadic Native Americans and an inconvenience for the Great Railroad companies spanning ever westward, they were systematically slaughtered during the late 1800s.  Passengers on trains shot at the animals and left the carcasses to rot in the fields.  Buffalo hunters took thousands of animals a month for their hides.  Between the end of the Civil War and the early 1880s, over 30 million American bison were indiscriminately slaughtered for their hides.</a:t>
            </a:r>
            <a:endParaRPr lang="en-US" sz="1300" dirty="0">
              <a:latin typeface="Californian FB" pitchFamily="18" charset="0"/>
            </a:endParaRPr>
          </a:p>
        </p:txBody>
      </p:sp>
      <p:pic>
        <p:nvPicPr>
          <p:cNvPr id="8" name="Content Placeholder 7" descr="Buffalo Hides.jpg"/>
          <p:cNvPicPr>
            <a:picLocks noGrp="1" noChangeAspect="1"/>
          </p:cNvPicPr>
          <p:nvPr>
            <p:ph type="pic" idx="1"/>
          </p:nvPr>
        </p:nvPicPr>
        <p:blipFill>
          <a:blip r:embed="rId2" cstate="print"/>
          <a:srcRect l="6476" r="6476"/>
          <a:stretch>
            <a:fillRect/>
          </a:stretch>
        </p:blip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62600" y="914400"/>
            <a:ext cx="2971800" cy="914400"/>
          </a:xfrm>
        </p:spPr>
        <p:txBody>
          <a:bodyPr>
            <a:normAutofit/>
          </a:bodyPr>
          <a:lstStyle/>
          <a:p>
            <a:r>
              <a:rPr lang="en-US" sz="3200" b="0" dirty="0" smtClean="0">
                <a:solidFill>
                  <a:schemeClr val="accent2">
                    <a:lumMod val="50000"/>
                  </a:schemeClr>
                </a:solidFill>
                <a:latin typeface="Californian FB" pitchFamily="18" charset="0"/>
              </a:rPr>
              <a:t>Reservations</a:t>
            </a:r>
            <a:endParaRPr lang="en-US" sz="3200" b="0" dirty="0">
              <a:solidFill>
                <a:schemeClr val="accent2">
                  <a:lumMod val="50000"/>
                </a:schemeClr>
              </a:solidFill>
              <a:latin typeface="Californian FB" pitchFamily="18" charset="0"/>
            </a:endParaRPr>
          </a:p>
        </p:txBody>
      </p:sp>
      <p:sp>
        <p:nvSpPr>
          <p:cNvPr id="7" name="Text Placeholder 6"/>
          <p:cNvSpPr>
            <a:spLocks noGrp="1"/>
          </p:cNvSpPr>
          <p:nvPr>
            <p:ph type="body" idx="2"/>
          </p:nvPr>
        </p:nvSpPr>
        <p:spPr>
          <a:xfrm>
            <a:off x="5562600" y="1828800"/>
            <a:ext cx="2971800" cy="4206112"/>
          </a:xfrm>
        </p:spPr>
        <p:txBody>
          <a:bodyPr/>
          <a:lstStyle/>
          <a:p>
            <a:r>
              <a:rPr lang="en-US" dirty="0" smtClean="0">
                <a:latin typeface="Californian FB" pitchFamily="18" charset="0"/>
              </a:rPr>
              <a:t>Tracts of land which were set aside to be occupied by Native Americans were called reservations.  For the most part reservations lands were infertile and without natural resources.  Where natural resources, minerals, oil, or other profitable industrial potential emerged, Americans simply repossessed the land and relocated the tribes.  While the Native American communities on these reservations had nominal autonomy and sovereignty according to the Constitution, their rights were frequently violated.</a:t>
            </a:r>
            <a:endParaRPr lang="en-US" dirty="0">
              <a:latin typeface="Californian FB" pitchFamily="18" charset="0"/>
            </a:endParaRPr>
          </a:p>
        </p:txBody>
      </p:sp>
      <p:pic>
        <p:nvPicPr>
          <p:cNvPr id="3" name="Content Placeholder 2"/>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62000" y="1524000"/>
            <a:ext cx="4625975" cy="3469481"/>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0" dirty="0" smtClean="0">
                <a:solidFill>
                  <a:schemeClr val="accent2">
                    <a:lumMod val="50000"/>
                  </a:schemeClr>
                </a:solidFill>
                <a:latin typeface="Californian FB" panose="0207040306080B030204" pitchFamily="18" charset="0"/>
              </a:rPr>
              <a:t>Dakota Territory</a:t>
            </a:r>
            <a:endParaRPr lang="en-US" sz="2400" b="0" dirty="0">
              <a:solidFill>
                <a:schemeClr val="accent2">
                  <a:lumMod val="50000"/>
                </a:schemeClr>
              </a:solidFill>
              <a:latin typeface="Californian FB" panose="0207040306080B030204" pitchFamily="18" charset="0"/>
            </a:endParaRPr>
          </a:p>
        </p:txBody>
      </p:sp>
      <p:sp>
        <p:nvSpPr>
          <p:cNvPr id="3" name="Text Placeholder 2"/>
          <p:cNvSpPr>
            <a:spLocks noGrp="1"/>
          </p:cNvSpPr>
          <p:nvPr>
            <p:ph type="body" idx="2"/>
          </p:nvPr>
        </p:nvSpPr>
        <p:spPr/>
        <p:txBody>
          <a:bodyPr>
            <a:normAutofit/>
          </a:bodyPr>
          <a:lstStyle/>
          <a:p>
            <a:r>
              <a:rPr lang="en-US" sz="1600" dirty="0" smtClean="0">
                <a:latin typeface="Californian FB" pitchFamily="18" charset="0"/>
              </a:rPr>
              <a:t>A gold strike in Dakota Territory during the year 1874 resulted in a flood of miners onto reservation lands.  Chiefs Sitting Bull and Crazy Horse were incensed that the United States would not fulfill its treaty obligations, and left the reservation after repeated attacks against the white transgressors were rebuffed.  While several of the conflicts between the Sioux tribe and the white settlers had resulted in bloodshed, the cycle of violence was just beginning in 1874.</a:t>
            </a:r>
            <a:endParaRPr lang="en-US" sz="1600" dirty="0">
              <a:latin typeface="Californian FB" pitchFamily="18" charset="0"/>
            </a:endParaRPr>
          </a:p>
        </p:txBody>
      </p:sp>
      <p:pic>
        <p:nvPicPr>
          <p:cNvPr id="5" name="Content Placeholder 4" descr="Miners Descend Upon Dakota Territory.jpg"/>
          <p:cNvPicPr>
            <a:picLocks noGrp="1" noChangeAspect="1"/>
          </p:cNvPicPr>
          <p:nvPr>
            <p:ph sz="half" idx="1"/>
          </p:nvPr>
        </p:nvPicPr>
        <p:blipFill>
          <a:blip r:embed="rId2" cstate="print"/>
          <a:stretch>
            <a:fillRect/>
          </a:stretch>
        </p:blip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773969"/>
            <a:ext cx="5029200" cy="2570480"/>
          </a:xfrm>
        </p:spPr>
      </p:pic>
      <p:sp>
        <p:nvSpPr>
          <p:cNvPr id="2" name="Title 1"/>
          <p:cNvSpPr>
            <a:spLocks noGrp="1"/>
          </p:cNvSpPr>
          <p:nvPr>
            <p:ph type="title"/>
          </p:nvPr>
        </p:nvSpPr>
        <p:spPr>
          <a:xfrm>
            <a:off x="5562600" y="457200"/>
            <a:ext cx="2947984" cy="838200"/>
          </a:xfrm>
        </p:spPr>
        <p:txBody>
          <a:bodyPr>
            <a:normAutofit fontScale="90000"/>
          </a:bodyPr>
          <a:lstStyle/>
          <a:p>
            <a:r>
              <a:rPr lang="en-US" sz="2400" dirty="0" smtClean="0">
                <a:solidFill>
                  <a:schemeClr val="accent2">
                    <a:lumMod val="50000"/>
                  </a:schemeClr>
                </a:solidFill>
                <a:latin typeface="Californian FB" panose="0207040306080B030204" pitchFamily="18" charset="0"/>
              </a:rPr>
              <a:t/>
            </a:r>
            <a:br>
              <a:rPr lang="en-US" sz="2400" dirty="0" smtClean="0">
                <a:solidFill>
                  <a:schemeClr val="accent2">
                    <a:lumMod val="50000"/>
                  </a:schemeClr>
                </a:solidFill>
                <a:latin typeface="Californian FB" panose="0207040306080B030204" pitchFamily="18" charset="0"/>
              </a:rPr>
            </a:br>
            <a:r>
              <a:rPr lang="en-US" sz="3200" dirty="0" smtClean="0">
                <a:solidFill>
                  <a:schemeClr val="accent2">
                    <a:lumMod val="50000"/>
                  </a:schemeClr>
                </a:solidFill>
                <a:latin typeface="Californian FB" panose="0207040306080B030204" pitchFamily="18" charset="0"/>
              </a:rPr>
              <a:t>Little Bighorn</a:t>
            </a:r>
            <a:endParaRPr lang="en-US" sz="3200" dirty="0">
              <a:solidFill>
                <a:schemeClr val="accent2">
                  <a:lumMod val="50000"/>
                </a:schemeClr>
              </a:solidFill>
              <a:latin typeface="Californian FB" panose="0207040306080B030204" pitchFamily="18" charset="0"/>
            </a:endParaRPr>
          </a:p>
        </p:txBody>
      </p:sp>
      <p:sp>
        <p:nvSpPr>
          <p:cNvPr id="3" name="Text Placeholder 2"/>
          <p:cNvSpPr>
            <a:spLocks noGrp="1"/>
          </p:cNvSpPr>
          <p:nvPr>
            <p:ph type="body" idx="2"/>
          </p:nvPr>
        </p:nvSpPr>
        <p:spPr>
          <a:xfrm>
            <a:off x="5467611" y="1219200"/>
            <a:ext cx="3276600" cy="4876800"/>
          </a:xfrm>
        </p:spPr>
        <p:txBody>
          <a:bodyPr>
            <a:noAutofit/>
          </a:bodyPr>
          <a:lstStyle/>
          <a:p>
            <a:r>
              <a:rPr lang="en-US" sz="1600" dirty="0" smtClean="0">
                <a:latin typeface="Californian FB" pitchFamily="18" charset="0"/>
              </a:rPr>
              <a:t>Native Americans call the conflict the Battle of the Greasy Grass.  During this encounter, General George Armstrong Custer and the Seventh Cavalry, numbering perhaps 270 troops, attacked an encampment of       10, 000 Sioux and Cheyenne.  They were massacred. The news reached American towns just before the Centennial Celebration of Independence Day, 1876.   But while the victory was crushing a complete in the short term, in the long run it would redouble the resolve of Americans to confine Indians to the reservations.  Little Bighorn was the last major victory for Native American tribes in on the Western Frontier.</a:t>
            </a:r>
            <a:endParaRPr lang="en-US" sz="1600" dirty="0">
              <a:latin typeface="Californian FB" pitchFamily="18"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3352800"/>
            <a:ext cx="5029200" cy="264033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1640" y="0"/>
            <a:ext cx="9348040" cy="6982178"/>
          </a:xfrm>
        </p:spPr>
      </p:pic>
      <p:sp>
        <p:nvSpPr>
          <p:cNvPr id="5" name="Title 4"/>
          <p:cNvSpPr>
            <a:spLocks noGrp="1"/>
          </p:cNvSpPr>
          <p:nvPr>
            <p:ph type="title"/>
          </p:nvPr>
        </p:nvSpPr>
        <p:spPr/>
        <p:txBody>
          <a:bodyPr>
            <a:normAutofit/>
          </a:bodyPr>
          <a:lstStyle/>
          <a:p>
            <a:r>
              <a:rPr lang="en-US" dirty="0" smtClean="0">
                <a:solidFill>
                  <a:schemeClr val="bg1"/>
                </a:solidFill>
                <a:latin typeface="Californian FB" panose="0207040306080B030204" pitchFamily="18" charset="0"/>
              </a:rPr>
              <a:t>US Soldiers Graves, Little Big Horn</a:t>
            </a:r>
            <a:endParaRPr lang="en-US" dirty="0">
              <a:solidFill>
                <a:schemeClr val="bg1"/>
              </a:solidFill>
              <a:latin typeface="Californian FB" panose="0207040306080B030204" pitchFamily="18" charset="0"/>
            </a:endParaRPr>
          </a:p>
        </p:txBody>
      </p:sp>
    </p:spTree>
    <p:extLst>
      <p:ext uri="{BB962C8B-B14F-4D97-AF65-F5344CB8AC3E}">
        <p14:creationId xmlns:p14="http://schemas.microsoft.com/office/powerpoint/2010/main" val="28051862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9181785" cy="6858000"/>
          </a:xfrm>
        </p:spPr>
      </p:pic>
      <p:sp>
        <p:nvSpPr>
          <p:cNvPr id="2" name="Title 1"/>
          <p:cNvSpPr>
            <a:spLocks noGrp="1"/>
          </p:cNvSpPr>
          <p:nvPr>
            <p:ph type="title"/>
          </p:nvPr>
        </p:nvSpPr>
        <p:spPr>
          <a:xfrm>
            <a:off x="457200" y="5774081"/>
            <a:ext cx="8183880" cy="1051560"/>
          </a:xfrm>
        </p:spPr>
        <p:txBody>
          <a:bodyPr>
            <a:normAutofit fontScale="90000"/>
          </a:bodyPr>
          <a:lstStyle/>
          <a:p>
            <a:r>
              <a:rPr lang="en-US" dirty="0" smtClean="0">
                <a:solidFill>
                  <a:schemeClr val="tx1"/>
                </a:solidFill>
                <a:latin typeface="Californian FB" panose="0207040306080B030204" pitchFamily="18" charset="0"/>
              </a:rPr>
              <a:t>The Native American Memorial for the Battle of the Greasy Grass</a:t>
            </a:r>
            <a:endParaRPr lang="en-US" dirty="0">
              <a:solidFill>
                <a:schemeClr val="tx1"/>
              </a:solidFill>
              <a:latin typeface="Californian FB" panose="0207040306080B030204" pitchFamily="18" charset="0"/>
            </a:endParaRPr>
          </a:p>
        </p:txBody>
      </p:sp>
    </p:spTree>
    <p:extLst>
      <p:ext uri="{BB962C8B-B14F-4D97-AF65-F5344CB8AC3E}">
        <p14:creationId xmlns:p14="http://schemas.microsoft.com/office/powerpoint/2010/main" val="9602167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33600" y="762000"/>
            <a:ext cx="4953000" cy="914400"/>
          </a:xfrm>
        </p:spPr>
        <p:txBody>
          <a:bodyPr>
            <a:normAutofit/>
          </a:bodyPr>
          <a:lstStyle/>
          <a:p>
            <a:pPr algn="ctr"/>
            <a:r>
              <a:rPr lang="en-US" sz="2800" b="0" dirty="0" smtClean="0">
                <a:solidFill>
                  <a:schemeClr val="accent2">
                    <a:lumMod val="50000"/>
                  </a:schemeClr>
                </a:solidFill>
                <a:latin typeface="Californian FB" panose="0207040306080B030204" pitchFamily="18" charset="0"/>
              </a:rPr>
              <a:t>Chief Joseph of the Nez Perce</a:t>
            </a:r>
            <a:endParaRPr lang="en-US" sz="2800" b="0" dirty="0">
              <a:solidFill>
                <a:schemeClr val="accent2">
                  <a:lumMod val="50000"/>
                </a:schemeClr>
              </a:solidFill>
              <a:latin typeface="Californian FB" panose="0207040306080B030204" pitchFamily="18" charset="0"/>
            </a:endParaRPr>
          </a:p>
        </p:txBody>
      </p:sp>
      <p:sp>
        <p:nvSpPr>
          <p:cNvPr id="7" name="Text Placeholder 6"/>
          <p:cNvSpPr>
            <a:spLocks noGrp="1"/>
          </p:cNvSpPr>
          <p:nvPr>
            <p:ph type="body" idx="2"/>
          </p:nvPr>
        </p:nvSpPr>
        <p:spPr>
          <a:xfrm>
            <a:off x="5538847" y="1752600"/>
            <a:ext cx="2971800" cy="3901314"/>
          </a:xfrm>
        </p:spPr>
        <p:txBody>
          <a:bodyPr>
            <a:normAutofit lnSpcReduction="10000"/>
          </a:bodyPr>
          <a:lstStyle/>
          <a:p>
            <a:r>
              <a:rPr lang="en-US" sz="1800" dirty="0" smtClean="0">
                <a:latin typeface="Californian FB" pitchFamily="18" charset="0"/>
              </a:rPr>
              <a:t>After refusing to withdraw to the reservations of the Pacific Northwest, Chief Joseph led a bloody, heroic retreat from American forces, attempting to escape the jurisdiction of the US Army and join Chief Sitting Bull in Canada.  Captured and force to surrender near the Canadian border, Chief Joseph’s final statement of surrender and resignation still evokes emotion.</a:t>
            </a:r>
            <a:endParaRPr lang="en-US" sz="1800" dirty="0">
              <a:latin typeface="Californian FB" pitchFamily="18" charset="0"/>
            </a:endParaRPr>
          </a:p>
        </p:txBody>
      </p:sp>
      <p:pic>
        <p:nvPicPr>
          <p:cNvPr id="8" name="Picture Placeholder 7" descr="Chief Joseph's Retreat.bmp"/>
          <p:cNvPicPr>
            <a:picLocks noGrp="1" noChangeAspect="1"/>
          </p:cNvPicPr>
          <p:nvPr>
            <p:ph sz="half" idx="1"/>
          </p:nvPr>
        </p:nvPicPr>
        <p:blipFill>
          <a:blip r:embed="rId2" cstate="print"/>
          <a:stretch>
            <a:fillRect/>
          </a:stretch>
        </p:blipFill>
        <p:spPr>
          <a:xfrm>
            <a:off x="685800" y="1828800"/>
            <a:ext cx="4846354" cy="3733800"/>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0" dirty="0" smtClean="0">
                <a:solidFill>
                  <a:schemeClr val="accent2">
                    <a:lumMod val="50000"/>
                  </a:schemeClr>
                </a:solidFill>
                <a:latin typeface="Californian FB" panose="0207040306080B030204" pitchFamily="18" charset="0"/>
              </a:rPr>
              <a:t>Chief Joseph</a:t>
            </a:r>
            <a:endParaRPr lang="en-US" sz="3200" b="0" dirty="0">
              <a:solidFill>
                <a:schemeClr val="accent2">
                  <a:lumMod val="50000"/>
                </a:schemeClr>
              </a:solidFill>
              <a:latin typeface="Californian FB" panose="0207040306080B030204" pitchFamily="18" charset="0"/>
            </a:endParaRPr>
          </a:p>
        </p:txBody>
      </p:sp>
      <p:sp>
        <p:nvSpPr>
          <p:cNvPr id="3" name="Text Placeholder 2"/>
          <p:cNvSpPr>
            <a:spLocks noGrp="1"/>
          </p:cNvSpPr>
          <p:nvPr>
            <p:ph type="body" idx="2"/>
          </p:nvPr>
        </p:nvSpPr>
        <p:spPr>
          <a:xfrm>
            <a:off x="5257800" y="1447802"/>
            <a:ext cx="3252847" cy="4206112"/>
          </a:xfrm>
        </p:spPr>
        <p:txBody>
          <a:bodyPr>
            <a:noAutofit/>
          </a:bodyPr>
          <a:lstStyle/>
          <a:p>
            <a:r>
              <a:rPr lang="en-US" sz="1600" dirty="0" smtClean="0">
                <a:latin typeface="Californian FB" pitchFamily="18" charset="0"/>
              </a:rPr>
              <a:t>“The old men are all dead. It is the young men who say yes or no. He who led on the young men is dead. It is cold and we have no blankets. The little children are freezing to death. My people, some of them have run away to the hills, and have no blankets, no food; no one knows where they are--perhaps freezing to death. I want to have time to look for my children and see how many of them I can find. Maybe I shall find them among the dead. Hear me, my chiefs. I am tired; my heart is sick and sad. From where the sun now stands I will fight no more forever."</a:t>
            </a:r>
            <a:endParaRPr lang="en-US" sz="1600" dirty="0">
              <a:latin typeface="Californian FB" pitchFamily="18" charset="0"/>
            </a:endParaRPr>
          </a:p>
        </p:txBody>
      </p:sp>
      <p:pic>
        <p:nvPicPr>
          <p:cNvPr id="5" name="Content Placeholder 4" descr="Chief Joseph.gif"/>
          <p:cNvPicPr>
            <a:picLocks noGrp="1" noChangeAspect="1"/>
          </p:cNvPicPr>
          <p:nvPr>
            <p:ph sz="half" idx="1"/>
          </p:nvPr>
        </p:nvPicPr>
        <p:blipFill>
          <a:blip r:embed="rId2" cstate="print"/>
          <a:stretch>
            <a:fillRect/>
          </a:stretch>
        </p:blipFill>
        <p:spPr>
          <a:xfrm>
            <a:off x="1042117" y="914399"/>
            <a:ext cx="3910883" cy="4574995"/>
          </a:xfrm>
        </p:spPr>
      </p:pic>
      <p:sp>
        <p:nvSpPr>
          <p:cNvPr id="4" name="Rounded Rectangle 3"/>
          <p:cNvSpPr/>
          <p:nvPr/>
        </p:nvSpPr>
        <p:spPr>
          <a:xfrm>
            <a:off x="228600" y="5715000"/>
            <a:ext cx="8610600" cy="838200"/>
          </a:xfrm>
          <a:prstGeom prst="round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smtClean="0">
                <a:solidFill>
                  <a:schemeClr val="bg1"/>
                </a:solidFill>
                <a:latin typeface="Californian FB" panose="0207040306080B030204" pitchFamily="18" charset="0"/>
              </a:rPr>
              <a:t>How well the surrender speech of Chief Joseph was recorded and translated is a topic of much debate among historians.</a:t>
            </a:r>
            <a:endParaRPr lang="en-US" sz="2000" dirty="0">
              <a:solidFill>
                <a:schemeClr val="bg1"/>
              </a:solidFill>
              <a:latin typeface="Californian FB" panose="0207040306080B0302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accent2">
                    <a:lumMod val="50000"/>
                  </a:schemeClr>
                </a:solidFill>
                <a:latin typeface="Californian FB" pitchFamily="18" charset="0"/>
              </a:rPr>
              <a:t>Native American Population, 1865:</a:t>
            </a:r>
            <a:br>
              <a:rPr lang="en-US" b="1" dirty="0" smtClean="0">
                <a:solidFill>
                  <a:schemeClr val="accent2">
                    <a:lumMod val="50000"/>
                  </a:schemeClr>
                </a:solidFill>
                <a:latin typeface="Californian FB" pitchFamily="18" charset="0"/>
              </a:rPr>
            </a:br>
            <a:r>
              <a:rPr lang="en-US" b="1" dirty="0" smtClean="0">
                <a:solidFill>
                  <a:schemeClr val="accent2">
                    <a:lumMod val="50000"/>
                  </a:schemeClr>
                </a:solidFill>
                <a:latin typeface="Californian FB" pitchFamily="18" charset="0"/>
              </a:rPr>
              <a:t>Historians estimate 360,000, most of whom lived on the Great Plains.</a:t>
            </a:r>
            <a:endParaRPr lang="en-US" b="1" dirty="0">
              <a:solidFill>
                <a:schemeClr val="accent2">
                  <a:lumMod val="50000"/>
                </a:schemeClr>
              </a:solidFill>
              <a:latin typeface="Californian FB" pitchFamily="18" charset="0"/>
            </a:endParaRPr>
          </a:p>
        </p:txBody>
      </p:sp>
      <p:sp>
        <p:nvSpPr>
          <p:cNvPr id="3" name="Text Placeholder 2"/>
          <p:cNvSpPr>
            <a:spLocks noGrp="1"/>
          </p:cNvSpPr>
          <p:nvPr>
            <p:ph type="body" sz="half" idx="2"/>
          </p:nvPr>
        </p:nvSpPr>
        <p:spPr/>
        <p:txBody>
          <a:bodyPr>
            <a:noAutofit/>
          </a:bodyPr>
          <a:lstStyle/>
          <a:p>
            <a:r>
              <a:rPr lang="en-US" sz="1600" dirty="0" smtClean="0">
                <a:latin typeface="Californian FB" panose="0207040306080B030204" pitchFamily="18" charset="0"/>
              </a:rPr>
              <a:t>In 1492, when Christopher Columbus accidentally stumbled upon what Europeans called “The New World”, historians estimate that there were between 10 Million and 100 Million Native Americans inhabiting North and South America.  Due to virgin soil epidemics and brutal warfare, by the 1800s, there were fewer than 1 Million Native Americans. </a:t>
            </a:r>
            <a:endParaRPr lang="en-US" sz="1600" dirty="0">
              <a:latin typeface="Californian FB" panose="0207040306080B030204" pitchFamily="18" charset="0"/>
            </a:endParaRPr>
          </a:p>
        </p:txBody>
      </p:sp>
      <p:pic>
        <p:nvPicPr>
          <p:cNvPr id="5" name="Picture Placeholder 4" descr="Native Americans.jpg"/>
          <p:cNvPicPr>
            <a:picLocks noGrp="1" noChangeAspect="1"/>
          </p:cNvPicPr>
          <p:nvPr>
            <p:ph type="pic" idx="1"/>
          </p:nvPr>
        </p:nvPicPr>
        <p:blipFill>
          <a:blip r:embed="rId2" cstate="print"/>
          <a:srcRect t="10433" b="10433"/>
          <a:stretch>
            <a:fillRect/>
          </a:stretch>
        </p:blip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000" b="0" dirty="0" smtClean="0">
                <a:solidFill>
                  <a:schemeClr val="accent2">
                    <a:lumMod val="50000"/>
                  </a:schemeClr>
                </a:solidFill>
                <a:latin typeface="Californian FB" panose="0207040306080B030204" pitchFamily="18" charset="0"/>
              </a:rPr>
              <a:t>Geronimo</a:t>
            </a:r>
            <a:endParaRPr lang="en-US" sz="4000" b="0" dirty="0">
              <a:solidFill>
                <a:schemeClr val="accent2">
                  <a:lumMod val="50000"/>
                </a:schemeClr>
              </a:solidFill>
              <a:latin typeface="Californian FB" panose="0207040306080B030204" pitchFamily="18" charset="0"/>
            </a:endParaRPr>
          </a:p>
        </p:txBody>
      </p:sp>
      <p:sp>
        <p:nvSpPr>
          <p:cNvPr id="9" name="Text Placeholder 8"/>
          <p:cNvSpPr>
            <a:spLocks noGrp="1"/>
          </p:cNvSpPr>
          <p:nvPr>
            <p:ph type="body" idx="2"/>
          </p:nvPr>
        </p:nvSpPr>
        <p:spPr>
          <a:xfrm>
            <a:off x="5181600" y="1447802"/>
            <a:ext cx="3329047" cy="4343398"/>
          </a:xfrm>
        </p:spPr>
        <p:txBody>
          <a:bodyPr>
            <a:normAutofit fontScale="92500"/>
          </a:bodyPr>
          <a:lstStyle/>
          <a:p>
            <a:r>
              <a:rPr lang="en-US" sz="1800" dirty="0" smtClean="0">
                <a:latin typeface="Californian FB" pitchFamily="18" charset="0"/>
              </a:rPr>
              <a:t>The Apache Geronimo maintained a fierce resistance to the United States Army’s reservation policy throughout the 1880s, escaping captivity and terrorizing the Southwest repeatedly.  Eventually, he was captured and imprisoned by the Army. He ended up in the custody of the United States Army, and recounted his biography to S.M. Barrett – who translated it for him.  As with Joseph, translations of Native American speeches might be misinterpreted – willfully misinterpreted at times – by American translators. </a:t>
            </a:r>
          </a:p>
          <a:p>
            <a:endParaRPr lang="en-US" sz="1800" dirty="0">
              <a:latin typeface="Californian FB" pitchFamily="18" charset="0"/>
            </a:endParaRPr>
          </a:p>
        </p:txBody>
      </p:sp>
      <p:pic>
        <p:nvPicPr>
          <p:cNvPr id="8" name="Picture Placeholder 7" descr="Geronimo.jpg"/>
          <p:cNvPicPr>
            <a:picLocks noGrp="1" noChangeAspect="1"/>
          </p:cNvPicPr>
          <p:nvPr>
            <p:ph sz="half" idx="1"/>
          </p:nvPr>
        </p:nvPicPr>
        <p:blipFill>
          <a:blip r:embed="rId2" cstate="print"/>
          <a:stretch>
            <a:fillRect/>
          </a:stretch>
        </p:blipFill>
        <p:spPr>
          <a:xfrm>
            <a:off x="990600" y="541083"/>
            <a:ext cx="3809999" cy="5029199"/>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05400"/>
            <a:ext cx="8229600" cy="1051560"/>
          </a:xfrm>
        </p:spPr>
        <p:txBody>
          <a:bodyPr/>
          <a:lstStyle/>
          <a:p>
            <a:pPr algn="ctr"/>
            <a:r>
              <a:rPr lang="en-US" dirty="0" smtClean="0">
                <a:solidFill>
                  <a:schemeClr val="accent2">
                    <a:lumMod val="50000"/>
                  </a:schemeClr>
                </a:solidFill>
                <a:latin typeface="Californian FB" panose="0207040306080B030204" pitchFamily="18" charset="0"/>
              </a:rPr>
              <a:t>The Wounded Knee Massacre </a:t>
            </a:r>
            <a:endParaRPr lang="en-US" dirty="0">
              <a:solidFill>
                <a:schemeClr val="accent2">
                  <a:lumMod val="50000"/>
                </a:schemeClr>
              </a:solidFill>
              <a:latin typeface="Californian FB" panose="0207040306080B030204" pitchFamily="18" charset="0"/>
            </a:endParaRPr>
          </a:p>
        </p:txBody>
      </p:sp>
      <p:sp>
        <p:nvSpPr>
          <p:cNvPr id="6" name="Text Placeholder 5"/>
          <p:cNvSpPr>
            <a:spLocks noGrp="1"/>
          </p:cNvSpPr>
          <p:nvPr>
            <p:ph type="body" sz="half" idx="2"/>
          </p:nvPr>
        </p:nvSpPr>
        <p:spPr/>
        <p:txBody>
          <a:bodyPr>
            <a:noAutofit/>
          </a:bodyPr>
          <a:lstStyle/>
          <a:p>
            <a:r>
              <a:rPr lang="en-US" sz="1500" dirty="0" smtClean="0">
                <a:latin typeface="Californian FB" pitchFamily="18" charset="0"/>
              </a:rPr>
              <a:t>In 1890, the Sioux tribe participated in a new and enthusiastic ritual know as the Ghost Dance.  Led by the Prophet Wovoka, the dance was believed to be powerful spiritually – so powerful that it’s members could defy bullets, that lost warriors and buffalo would rise from the dead, and that a great landslide would wipe out the white settlers who had injured the Plains. </a:t>
            </a:r>
            <a:endParaRPr lang="en-US" sz="1500" dirty="0">
              <a:latin typeface="Californian FB" pitchFamily="18" charset="0"/>
            </a:endParaRPr>
          </a:p>
        </p:txBody>
      </p:sp>
      <p:pic>
        <p:nvPicPr>
          <p:cNvPr id="7" name="Picture Placeholder 6" descr="Ghost Dance.jpg"/>
          <p:cNvPicPr>
            <a:picLocks noGrp="1" noChangeAspect="1"/>
          </p:cNvPicPr>
          <p:nvPr>
            <p:ph type="pic" idx="1"/>
          </p:nvPr>
        </p:nvPicPr>
        <p:blipFill>
          <a:blip r:embed="rId2" cstate="print"/>
          <a:srcRect l="1476" r="1476"/>
          <a:stretch>
            <a:fillRect/>
          </a:stretch>
        </p:blip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b="1" u="sng" dirty="0" smtClean="0">
                <a:solidFill>
                  <a:schemeClr val="accent2">
                    <a:lumMod val="50000"/>
                  </a:schemeClr>
                </a:solidFill>
                <a:latin typeface="Californian FB" panose="0207040306080B030204" pitchFamily="18" charset="0"/>
              </a:rPr>
              <a:t>The Wounded Knee Massacre</a:t>
            </a:r>
            <a:r>
              <a:rPr lang="en-US" sz="1800" b="1" dirty="0" smtClean="0">
                <a:solidFill>
                  <a:schemeClr val="accent2">
                    <a:lumMod val="50000"/>
                  </a:schemeClr>
                </a:solidFill>
                <a:latin typeface="Californian FB" pitchFamily="18" charset="0"/>
              </a:rPr>
              <a:t> </a:t>
            </a:r>
            <a:r>
              <a:rPr lang="en-US" sz="1800" dirty="0" smtClean="0">
                <a:solidFill>
                  <a:schemeClr val="accent2">
                    <a:lumMod val="50000"/>
                  </a:schemeClr>
                </a:solidFill>
                <a:latin typeface="Californian FB" pitchFamily="18" charset="0"/>
              </a:rPr>
              <a:t>– Hundreds of Sioux Tribe members were killed in the clash between the Army and the Native Americans were buried in a mass grave.  Soldiers had their portraits made after the massacre.</a:t>
            </a:r>
            <a:endParaRPr lang="en-US" sz="1800" dirty="0">
              <a:solidFill>
                <a:schemeClr val="accent2">
                  <a:lumMod val="50000"/>
                </a:schemeClr>
              </a:solidFill>
              <a:latin typeface="Californian FB" pitchFamily="18" charset="0"/>
            </a:endParaRPr>
          </a:p>
        </p:txBody>
      </p:sp>
      <p:sp>
        <p:nvSpPr>
          <p:cNvPr id="3" name="Text Placeholder 2"/>
          <p:cNvSpPr>
            <a:spLocks noGrp="1"/>
          </p:cNvSpPr>
          <p:nvPr>
            <p:ph type="body" sz="half" idx="2"/>
          </p:nvPr>
        </p:nvSpPr>
        <p:spPr/>
        <p:txBody>
          <a:bodyPr>
            <a:noAutofit/>
          </a:bodyPr>
          <a:lstStyle/>
          <a:p>
            <a:r>
              <a:rPr lang="en-US" sz="1500" dirty="0" smtClean="0">
                <a:latin typeface="Californian FB" pitchFamily="18" charset="0"/>
              </a:rPr>
              <a:t>During the winter of 1890, police officers and US Army personnel in and around Wounded Knee, SD were frightened by the ceremony, and intervened to arrest Chief Sitting Bull.  In a standoff, he was shot to death.  Angry Sioux tribe members petitioned the US Army for an explanation – then shots were fired.  Within a few minutes, machine guns were used against the sparsely armed tribe, and over 200 tribesmen died.  </a:t>
            </a:r>
            <a:endParaRPr lang="en-US" sz="1500" dirty="0">
              <a:latin typeface="Californian FB" pitchFamily="18" charset="0"/>
            </a:endParaRPr>
          </a:p>
        </p:txBody>
      </p:sp>
      <p:pic>
        <p:nvPicPr>
          <p:cNvPr id="5" name="Picture Placeholder 4" descr="Wounded Knee Burial in Mass Grave.jpg"/>
          <p:cNvPicPr>
            <a:picLocks noGrp="1" noChangeAspect="1"/>
          </p:cNvPicPr>
          <p:nvPr>
            <p:ph type="pic" idx="1"/>
          </p:nvPr>
        </p:nvPicPr>
        <p:blipFill>
          <a:blip r:embed="rId2" cstate="print"/>
          <a:srcRect l="2050" r="2050"/>
          <a:stretch>
            <a:fillRect/>
          </a:stretch>
        </p:blip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410200" y="914400"/>
            <a:ext cx="2971800" cy="914400"/>
          </a:xfrm>
        </p:spPr>
        <p:txBody>
          <a:bodyPr>
            <a:noAutofit/>
          </a:bodyPr>
          <a:lstStyle/>
          <a:p>
            <a:r>
              <a:rPr lang="en-US" sz="2800" dirty="0" smtClean="0">
                <a:solidFill>
                  <a:schemeClr val="accent2">
                    <a:lumMod val="50000"/>
                  </a:schemeClr>
                </a:solidFill>
                <a:effectLst/>
                <a:latin typeface="Californian FB" panose="0207040306080B030204" pitchFamily="18" charset="0"/>
              </a:rPr>
              <a:t>Helen Hunt Jackson</a:t>
            </a:r>
            <a:endParaRPr lang="en-US" sz="2800" dirty="0">
              <a:solidFill>
                <a:schemeClr val="accent2">
                  <a:lumMod val="50000"/>
                </a:schemeClr>
              </a:solidFill>
              <a:effectLst/>
              <a:latin typeface="Californian FB" panose="0207040306080B030204" pitchFamily="18" charset="0"/>
            </a:endParaRPr>
          </a:p>
        </p:txBody>
      </p:sp>
      <p:sp>
        <p:nvSpPr>
          <p:cNvPr id="7" name="Text Placeholder 6"/>
          <p:cNvSpPr>
            <a:spLocks noGrp="1"/>
          </p:cNvSpPr>
          <p:nvPr>
            <p:ph type="body" idx="2"/>
          </p:nvPr>
        </p:nvSpPr>
        <p:spPr>
          <a:xfrm>
            <a:off x="5334000" y="1981200"/>
            <a:ext cx="2971800" cy="4206112"/>
          </a:xfrm>
        </p:spPr>
        <p:txBody>
          <a:bodyPr>
            <a:normAutofit/>
          </a:bodyPr>
          <a:lstStyle/>
          <a:p>
            <a:r>
              <a:rPr lang="en-US" sz="1600" dirty="0" smtClean="0">
                <a:latin typeface="Californian FB" pitchFamily="18" charset="0"/>
              </a:rPr>
              <a:t>A Century of Dishonor was the first major history produced by an American historian to chronicle the copious lies, broken treaties, duplicitous activities, and dishonorable dealings of the United States government with Native Americans.  Jackson described the condition of Native American tribes by the late 19</a:t>
            </a:r>
            <a:r>
              <a:rPr lang="en-US" sz="1600" baseline="30000" dirty="0" smtClean="0">
                <a:latin typeface="Californian FB" pitchFamily="18" charset="0"/>
              </a:rPr>
              <a:t>th</a:t>
            </a:r>
            <a:r>
              <a:rPr lang="en-US" sz="1600" dirty="0" smtClean="0">
                <a:latin typeface="Californian FB" pitchFamily="18" charset="0"/>
              </a:rPr>
              <a:t> Century, and gave a sympathetic view of what many American were already calling “a dying race” – The Native American Indian.</a:t>
            </a:r>
            <a:endParaRPr lang="en-US" sz="1600" dirty="0">
              <a:latin typeface="Californian FB" pitchFamily="18" charset="0"/>
            </a:endParaRPr>
          </a:p>
        </p:txBody>
      </p:sp>
      <p:pic>
        <p:nvPicPr>
          <p:cNvPr id="8" name="Content Placeholder 7" descr="Century of Dishonor.jpg"/>
          <p:cNvPicPr>
            <a:picLocks noGrp="1" noChangeAspect="1"/>
          </p:cNvPicPr>
          <p:nvPr>
            <p:ph sz="half" idx="1"/>
          </p:nvPr>
        </p:nvPicPr>
        <p:blipFill>
          <a:blip r:embed="rId2" cstate="print"/>
          <a:stretch>
            <a:fillRect/>
          </a:stretch>
        </p:blipFill>
        <p:spPr>
          <a:xfrm>
            <a:off x="1577353" y="930275"/>
            <a:ext cx="2995269" cy="4724400"/>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486400" y="533400"/>
            <a:ext cx="2971800" cy="914400"/>
          </a:xfrm>
        </p:spPr>
        <p:txBody>
          <a:bodyPr/>
          <a:lstStyle/>
          <a:p>
            <a:r>
              <a:rPr lang="en-US" b="0" dirty="0" smtClean="0">
                <a:solidFill>
                  <a:schemeClr val="accent2">
                    <a:lumMod val="50000"/>
                  </a:schemeClr>
                </a:solidFill>
                <a:latin typeface="Californian FB" panose="0207040306080B030204" pitchFamily="18" charset="0"/>
              </a:rPr>
              <a:t>The Dawes Act of 1887</a:t>
            </a:r>
            <a:endParaRPr lang="en-US" b="0" dirty="0">
              <a:solidFill>
                <a:schemeClr val="accent2">
                  <a:lumMod val="50000"/>
                </a:schemeClr>
              </a:solidFill>
              <a:latin typeface="Californian FB" panose="0207040306080B030204" pitchFamily="18" charset="0"/>
            </a:endParaRPr>
          </a:p>
        </p:txBody>
      </p:sp>
      <p:sp>
        <p:nvSpPr>
          <p:cNvPr id="7" name="Text Placeholder 6"/>
          <p:cNvSpPr>
            <a:spLocks noGrp="1"/>
          </p:cNvSpPr>
          <p:nvPr>
            <p:ph type="body" idx="2"/>
          </p:nvPr>
        </p:nvSpPr>
        <p:spPr>
          <a:xfrm>
            <a:off x="5334000" y="1447802"/>
            <a:ext cx="3276600" cy="4206112"/>
          </a:xfrm>
        </p:spPr>
        <p:txBody>
          <a:bodyPr>
            <a:noAutofit/>
          </a:bodyPr>
          <a:lstStyle/>
          <a:p>
            <a:r>
              <a:rPr lang="en-US" sz="1600" dirty="0" smtClean="0">
                <a:latin typeface="Californian FB" pitchFamily="18" charset="0"/>
              </a:rPr>
              <a:t>The goal of the Dawes Act was to force Native Americans to adopt a more “American” way of life – through the adaptation of sedentary agricultural practices, the education of children, and conversion to the Christian Faith.  Sadly, many children were taken from the parents and their heritage and raised in American conversion schools.  Moreover, Native American tribes accustomed to the sharing of land a resources were forced to accept plots of land and the concept of personal property rights.  Any land unclaimed by the tribes was auctioned off at low prices to white settlers. </a:t>
            </a:r>
            <a:endParaRPr lang="en-US" sz="1600" dirty="0">
              <a:latin typeface="Californian FB" pitchFamily="18" charset="0"/>
            </a:endParaRPr>
          </a:p>
        </p:txBody>
      </p:sp>
      <p:pic>
        <p:nvPicPr>
          <p:cNvPr id="9" name="Content Placeholder 8" descr="Dawes Act.jpg"/>
          <p:cNvPicPr>
            <a:picLocks noGrp="1" noChangeAspect="1"/>
          </p:cNvPicPr>
          <p:nvPr>
            <p:ph sz="half" idx="1"/>
          </p:nvPr>
        </p:nvPicPr>
        <p:blipFill>
          <a:blip r:embed="rId2" cstate="print"/>
          <a:stretch>
            <a:fillRect/>
          </a:stretch>
        </p:blipFill>
        <p:spPr>
          <a:xfrm>
            <a:off x="1235251" y="930275"/>
            <a:ext cx="3679473" cy="4724400"/>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sz="2400" b="0" dirty="0" smtClean="0">
                <a:solidFill>
                  <a:schemeClr val="accent2">
                    <a:lumMod val="50000"/>
                  </a:schemeClr>
                </a:solidFill>
                <a:latin typeface="Californian FB" panose="0207040306080B030204" pitchFamily="18" charset="0"/>
                <a:cs typeface="JasmineUPC" panose="02020603050405020304" pitchFamily="18" charset="-34"/>
              </a:rPr>
              <a:t>Great Plains Nations Lifestyles, 19</a:t>
            </a:r>
            <a:r>
              <a:rPr lang="en-US" sz="2400" b="0" baseline="30000" dirty="0" smtClean="0">
                <a:solidFill>
                  <a:schemeClr val="accent2">
                    <a:lumMod val="50000"/>
                  </a:schemeClr>
                </a:solidFill>
                <a:latin typeface="Californian FB" panose="0207040306080B030204" pitchFamily="18" charset="0"/>
                <a:cs typeface="JasmineUPC" panose="02020603050405020304" pitchFamily="18" charset="-34"/>
              </a:rPr>
              <a:t>th</a:t>
            </a:r>
            <a:r>
              <a:rPr lang="en-US" sz="2400" b="0" dirty="0" smtClean="0">
                <a:solidFill>
                  <a:schemeClr val="accent2">
                    <a:lumMod val="50000"/>
                  </a:schemeClr>
                </a:solidFill>
                <a:latin typeface="Californian FB" panose="0207040306080B030204" pitchFamily="18" charset="0"/>
                <a:cs typeface="JasmineUPC" panose="02020603050405020304" pitchFamily="18" charset="-34"/>
              </a:rPr>
              <a:t> Century</a:t>
            </a:r>
            <a:endParaRPr lang="en-US" sz="2400" b="0" dirty="0">
              <a:solidFill>
                <a:schemeClr val="accent2">
                  <a:lumMod val="50000"/>
                </a:schemeClr>
              </a:solidFill>
              <a:latin typeface="Californian FB" panose="0207040306080B030204" pitchFamily="18" charset="0"/>
              <a:cs typeface="JasmineUPC" panose="02020603050405020304" pitchFamily="18" charset="-34"/>
            </a:endParaRPr>
          </a:p>
        </p:txBody>
      </p:sp>
      <p:sp>
        <p:nvSpPr>
          <p:cNvPr id="7" name="Text Placeholder 6"/>
          <p:cNvSpPr>
            <a:spLocks noGrp="1"/>
          </p:cNvSpPr>
          <p:nvPr>
            <p:ph type="body" idx="2"/>
          </p:nvPr>
        </p:nvSpPr>
        <p:spPr>
          <a:xfrm>
            <a:off x="5538847" y="1447802"/>
            <a:ext cx="2971800" cy="3581398"/>
          </a:xfrm>
        </p:spPr>
        <p:txBody>
          <a:bodyPr>
            <a:normAutofit/>
          </a:bodyPr>
          <a:lstStyle/>
          <a:p>
            <a:r>
              <a:rPr lang="en-US" dirty="0" smtClean="0">
                <a:latin typeface="Californian FB" pitchFamily="18" charset="0"/>
              </a:rPr>
              <a:t>Most of the tribes of the great plains lived nomadically, traveling from region to region depending upon the seasons.  They established agriculture and cultivated fields in several regions of the Plains, and relied upon the buffalo as a source of food, shelter, and tools.  They were also elaborate and sophisticated traders.  Most Americans today fail to recall that Plains Indians were accomplished marksmen and horse riders as well, having secured the stray and runaway horses lot to the Spaniards centuries earlier.</a:t>
            </a:r>
            <a:endParaRPr lang="en-US" dirty="0">
              <a:latin typeface="Californian FB" pitchFamily="18" charset="0"/>
            </a:endParaRPr>
          </a:p>
        </p:txBody>
      </p:sp>
      <p:pic>
        <p:nvPicPr>
          <p:cNvPr id="8" name="Content Placeholder 7" descr="Sioux Buffalo.jpg"/>
          <p:cNvPicPr>
            <a:picLocks noGrp="1" noChangeAspect="1"/>
          </p:cNvPicPr>
          <p:nvPr>
            <p:ph sz="half" idx="1"/>
          </p:nvPr>
        </p:nvPicPr>
        <p:blipFill>
          <a:blip r:embed="rId2" cstate="print"/>
          <a:stretch>
            <a:fillRect/>
          </a:stretch>
        </p:blipFill>
        <p:spPr>
          <a:xfrm>
            <a:off x="533400" y="990600"/>
            <a:ext cx="4800600" cy="3600450"/>
          </a:xfrm>
        </p:spPr>
      </p:pic>
      <p:sp>
        <p:nvSpPr>
          <p:cNvPr id="2" name="Rounded Rectangle 1"/>
          <p:cNvSpPr/>
          <p:nvPr/>
        </p:nvSpPr>
        <p:spPr>
          <a:xfrm>
            <a:off x="533400" y="4876800"/>
            <a:ext cx="8077200" cy="12192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b="1" dirty="0" smtClean="0">
                <a:solidFill>
                  <a:schemeClr val="accent2">
                    <a:lumMod val="50000"/>
                  </a:schemeClr>
                </a:solidFill>
                <a:latin typeface="Californian FB" panose="0207040306080B030204" pitchFamily="18" charset="0"/>
                <a:cs typeface="JasmineUPC" panose="02020603050405020304" pitchFamily="18" charset="-34"/>
              </a:rPr>
              <a:t>As Americans came increasingly into contact with Native American tribes due to the successes of the Homestead Act and the Transcontinental Railroad, the nomadic nature of their lifestyles was a point of enormous conflict with sedentary settlers who defended property rights with their lives.</a:t>
            </a:r>
            <a:endParaRPr lang="en-US" b="1" dirty="0">
              <a:solidFill>
                <a:schemeClr val="accent2">
                  <a:lumMod val="50000"/>
                </a:schemeClr>
              </a:solidFill>
              <a:latin typeface="Californian FB" panose="0207040306080B030204" pitchFamily="18" charset="0"/>
              <a:cs typeface="JasmineUPC" panose="02020603050405020304" pitchFamily="18" charset="-34"/>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b="1" dirty="0" smtClean="0">
                <a:solidFill>
                  <a:schemeClr val="accent2">
                    <a:lumMod val="50000"/>
                  </a:schemeClr>
                </a:solidFill>
                <a:latin typeface="Californian FB" panose="0207040306080B030204" pitchFamily="18" charset="0"/>
              </a:rPr>
              <a:t>The Fort Laramie Treaty of 1851</a:t>
            </a:r>
            <a:endParaRPr lang="en-US" b="1" dirty="0">
              <a:solidFill>
                <a:schemeClr val="accent2">
                  <a:lumMod val="50000"/>
                </a:schemeClr>
              </a:solidFill>
              <a:latin typeface="Californian FB" panose="0207040306080B030204" pitchFamily="18" charset="0"/>
            </a:endParaRPr>
          </a:p>
        </p:txBody>
      </p:sp>
      <p:sp>
        <p:nvSpPr>
          <p:cNvPr id="6" name="Content Placeholder 5"/>
          <p:cNvSpPr>
            <a:spLocks noGrp="1"/>
          </p:cNvSpPr>
          <p:nvPr>
            <p:ph type="body" sz="half" idx="2"/>
          </p:nvPr>
        </p:nvSpPr>
        <p:spPr/>
        <p:txBody>
          <a:bodyPr>
            <a:normAutofit/>
          </a:bodyPr>
          <a:lstStyle/>
          <a:p>
            <a:r>
              <a:rPr lang="en-US" sz="1600" dirty="0" smtClean="0">
                <a:latin typeface="Californian FB" panose="0207040306080B030204" pitchFamily="18" charset="0"/>
              </a:rPr>
              <a:t>Originally signed in 1851, the Laramie Treaty was the first effort of the United States to end the nomadic lifestyle of the Plains tribes.  The government promised tribes that if they would adopt a sedentary, agricultural, lifestyle, the US Government would protect their lands for “as long as the grass shall grow.” </a:t>
            </a:r>
            <a:endParaRPr lang="en-US" sz="1600" dirty="0">
              <a:latin typeface="Californian FB" panose="0207040306080B030204" pitchFamily="18" charset="0"/>
            </a:endParaRPr>
          </a:p>
        </p:txBody>
      </p:sp>
      <p:pic>
        <p:nvPicPr>
          <p:cNvPr id="8" name="Content Placeholder 7" descr="Fort Laramie Treaty.gif"/>
          <p:cNvPicPr>
            <a:picLocks noGrp="1" noChangeAspect="1"/>
          </p:cNvPicPr>
          <p:nvPr>
            <p:ph type="pic" idx="1"/>
          </p:nvPr>
        </p:nvPicPr>
        <p:blipFill>
          <a:blip r:embed="rId2" cstate="print"/>
          <a:srcRect t="5127" b="5127"/>
          <a:stretch>
            <a:fillRect/>
          </a:stretch>
        </p:blip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2000" b="0" dirty="0" smtClean="0">
                <a:solidFill>
                  <a:schemeClr val="accent2">
                    <a:lumMod val="50000"/>
                  </a:schemeClr>
                </a:solidFill>
                <a:latin typeface="Californian FB" pitchFamily="18" charset="0"/>
              </a:rPr>
              <a:t>Americans quickly broke the Fort Laramie Treaty, as miners and settlers flooded into the region.</a:t>
            </a:r>
            <a:endParaRPr lang="en-US" sz="2000" b="0" dirty="0">
              <a:solidFill>
                <a:schemeClr val="accent2">
                  <a:lumMod val="50000"/>
                </a:schemeClr>
              </a:solidFill>
              <a:latin typeface="Californian FB" pitchFamily="18" charset="0"/>
            </a:endParaRPr>
          </a:p>
        </p:txBody>
      </p:sp>
      <p:sp>
        <p:nvSpPr>
          <p:cNvPr id="8" name="Text Placeholder 7"/>
          <p:cNvSpPr>
            <a:spLocks noGrp="1"/>
          </p:cNvSpPr>
          <p:nvPr>
            <p:ph type="body" idx="1"/>
          </p:nvPr>
        </p:nvSpPr>
        <p:spPr/>
        <p:txBody>
          <a:bodyPr>
            <a:normAutofit/>
          </a:bodyPr>
          <a:lstStyle/>
          <a:p>
            <a:r>
              <a:rPr lang="en-US" b="0" dirty="0" smtClean="0">
                <a:solidFill>
                  <a:schemeClr val="accent2">
                    <a:lumMod val="50000"/>
                  </a:schemeClr>
                </a:solidFill>
                <a:latin typeface="Californian FB" pitchFamily="18" charset="0"/>
              </a:rPr>
              <a:t>Pike’s Peak Gold Rush</a:t>
            </a:r>
            <a:endParaRPr lang="en-US" b="0" dirty="0">
              <a:solidFill>
                <a:schemeClr val="accent2">
                  <a:lumMod val="50000"/>
                </a:schemeClr>
              </a:solidFill>
              <a:latin typeface="Californian FB" pitchFamily="18" charset="0"/>
            </a:endParaRPr>
          </a:p>
        </p:txBody>
      </p:sp>
      <p:sp>
        <p:nvSpPr>
          <p:cNvPr id="10" name="Text Placeholder 9"/>
          <p:cNvSpPr>
            <a:spLocks noGrp="1"/>
          </p:cNvSpPr>
          <p:nvPr>
            <p:ph type="body" sz="half" idx="3"/>
          </p:nvPr>
        </p:nvSpPr>
        <p:spPr/>
        <p:txBody>
          <a:bodyPr>
            <a:normAutofit/>
          </a:bodyPr>
          <a:lstStyle/>
          <a:p>
            <a:r>
              <a:rPr lang="en-US" b="0" dirty="0" smtClean="0">
                <a:solidFill>
                  <a:schemeClr val="accent2">
                    <a:lumMod val="50000"/>
                  </a:schemeClr>
                </a:solidFill>
                <a:latin typeface="Californian FB" pitchFamily="18" charset="0"/>
              </a:rPr>
              <a:t>Settlers to Points West</a:t>
            </a:r>
            <a:endParaRPr lang="en-US" b="0" dirty="0">
              <a:solidFill>
                <a:schemeClr val="accent2">
                  <a:lumMod val="50000"/>
                </a:schemeClr>
              </a:solidFill>
              <a:latin typeface="Californian FB" pitchFamily="18" charset="0"/>
            </a:endParaRPr>
          </a:p>
        </p:txBody>
      </p:sp>
      <p:pic>
        <p:nvPicPr>
          <p:cNvPr id="12" name="Content Placeholder 11" descr="Pike's Peak Mining.jpg"/>
          <p:cNvPicPr>
            <a:picLocks noGrp="1" noChangeAspect="1"/>
          </p:cNvPicPr>
          <p:nvPr>
            <p:ph sz="quarter" idx="2"/>
          </p:nvPr>
        </p:nvPicPr>
        <p:blipFill>
          <a:blip r:embed="rId2" cstate="print"/>
          <a:stretch>
            <a:fillRect/>
          </a:stretch>
        </p:blipFill>
        <p:spPr>
          <a:xfrm>
            <a:off x="762000" y="1295400"/>
            <a:ext cx="2971800" cy="3984610"/>
          </a:xfrm>
        </p:spPr>
      </p:pic>
      <p:pic>
        <p:nvPicPr>
          <p:cNvPr id="13" name="Content Placeholder 12" descr="Mormon Trail.jpg"/>
          <p:cNvPicPr>
            <a:picLocks noGrp="1" noChangeAspect="1"/>
          </p:cNvPicPr>
          <p:nvPr>
            <p:ph sz="quarter" idx="4"/>
          </p:nvPr>
        </p:nvPicPr>
        <p:blipFill>
          <a:blip r:embed="rId3" cstate="print"/>
          <a:stretch>
            <a:fillRect/>
          </a:stretch>
        </p:blipFill>
        <p:spPr>
          <a:xfrm>
            <a:off x="4191000" y="1524000"/>
            <a:ext cx="4382757" cy="3262719"/>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5658"/>
            <a:ext cx="9144000" cy="6835141"/>
          </a:xfrm>
        </p:spPr>
      </p:pic>
      <p:sp>
        <p:nvSpPr>
          <p:cNvPr id="7" name="Title 6"/>
          <p:cNvSpPr>
            <a:spLocks noGrp="1"/>
          </p:cNvSpPr>
          <p:nvPr>
            <p:ph type="title"/>
          </p:nvPr>
        </p:nvSpPr>
        <p:spPr>
          <a:xfrm>
            <a:off x="381000" y="685800"/>
            <a:ext cx="8183880" cy="1051560"/>
          </a:xfrm>
        </p:spPr>
        <p:txBody>
          <a:bodyPr>
            <a:normAutofit fontScale="90000"/>
          </a:bodyPr>
          <a:lstStyle/>
          <a:p>
            <a:r>
              <a:rPr lang="en-US" dirty="0" smtClean="0">
                <a:solidFill>
                  <a:schemeClr val="accent2">
                    <a:lumMod val="50000"/>
                  </a:schemeClr>
                </a:solidFill>
                <a:latin typeface="Californian FB" panose="0207040306080B030204" pitchFamily="18" charset="0"/>
              </a:rPr>
              <a:t>The Mankato Massacre</a:t>
            </a:r>
            <a:r>
              <a:rPr lang="en-US" dirty="0">
                <a:solidFill>
                  <a:schemeClr val="accent2">
                    <a:lumMod val="50000"/>
                  </a:schemeClr>
                </a:solidFill>
                <a:latin typeface="Californian FB" panose="0207040306080B030204" pitchFamily="18" charset="0"/>
              </a:rPr>
              <a:t>, 1862</a:t>
            </a:r>
            <a:br>
              <a:rPr lang="en-US" dirty="0">
                <a:solidFill>
                  <a:schemeClr val="accent2">
                    <a:lumMod val="50000"/>
                  </a:schemeClr>
                </a:solidFill>
                <a:latin typeface="Californian FB" panose="0207040306080B030204" pitchFamily="18" charset="0"/>
              </a:rPr>
            </a:br>
            <a:r>
              <a:rPr lang="en-US" sz="1600" dirty="0">
                <a:solidFill>
                  <a:schemeClr val="accent2">
                    <a:lumMod val="50000"/>
                  </a:schemeClr>
                </a:solidFill>
                <a:latin typeface="Californian FB" panose="0207040306080B030204" pitchFamily="18" charset="0"/>
                <a:hlinkClick r:id="rId3"/>
              </a:rPr>
              <a:t>http://</a:t>
            </a:r>
            <a:r>
              <a:rPr lang="en-US" sz="1600" dirty="0" smtClean="0">
                <a:solidFill>
                  <a:schemeClr val="accent2">
                    <a:lumMod val="50000"/>
                  </a:schemeClr>
                </a:solidFill>
                <a:latin typeface="Californian FB" panose="0207040306080B030204" pitchFamily="18" charset="0"/>
                <a:hlinkClick r:id="rId3"/>
              </a:rPr>
              <a:t>www.thisamericanlife.org/radio-archives/episode/479/little-war-on-the-prairie?act=0#play</a:t>
            </a:r>
            <a:r>
              <a:rPr lang="en-US" sz="1600" dirty="0" smtClean="0">
                <a:solidFill>
                  <a:schemeClr val="accent2">
                    <a:lumMod val="50000"/>
                  </a:schemeClr>
                </a:solidFill>
                <a:latin typeface="Californian FB" panose="0207040306080B030204" pitchFamily="18" charset="0"/>
              </a:rPr>
              <a:t> </a:t>
            </a:r>
            <a:endParaRPr lang="en-US" sz="1600" dirty="0">
              <a:solidFill>
                <a:schemeClr val="accent2">
                  <a:lumMod val="50000"/>
                </a:schemeClr>
              </a:solidFill>
              <a:latin typeface="Californian FB" panose="0207040306080B030204" pitchFamily="18" charset="0"/>
            </a:endParaRPr>
          </a:p>
        </p:txBody>
      </p:sp>
    </p:spTree>
    <p:extLst>
      <p:ext uri="{BB962C8B-B14F-4D97-AF65-F5344CB8AC3E}">
        <p14:creationId xmlns:p14="http://schemas.microsoft.com/office/powerpoint/2010/main" val="2158529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b="1" dirty="0" smtClean="0">
                <a:solidFill>
                  <a:schemeClr val="accent2">
                    <a:lumMod val="50000"/>
                  </a:schemeClr>
                </a:solidFill>
                <a:latin typeface="Californian FB" panose="0207040306080B030204" pitchFamily="18" charset="0"/>
              </a:rPr>
              <a:t>The Sand Creek Massacre of 1864</a:t>
            </a:r>
            <a:endParaRPr lang="en-US" b="1" dirty="0">
              <a:solidFill>
                <a:schemeClr val="accent2">
                  <a:lumMod val="50000"/>
                </a:schemeClr>
              </a:solidFill>
              <a:latin typeface="Californian FB" panose="0207040306080B030204" pitchFamily="18" charset="0"/>
            </a:endParaRPr>
          </a:p>
        </p:txBody>
      </p:sp>
      <p:sp>
        <p:nvSpPr>
          <p:cNvPr id="9" name="Text Placeholder 8"/>
          <p:cNvSpPr>
            <a:spLocks noGrp="1"/>
          </p:cNvSpPr>
          <p:nvPr>
            <p:ph type="body" sz="half" idx="2"/>
          </p:nvPr>
        </p:nvSpPr>
        <p:spPr/>
        <p:txBody>
          <a:bodyPr>
            <a:normAutofit/>
          </a:bodyPr>
          <a:lstStyle/>
          <a:p>
            <a:r>
              <a:rPr lang="en-US" dirty="0" smtClean="0">
                <a:latin typeface="Californian FB" pitchFamily="18" charset="0"/>
              </a:rPr>
              <a:t>Indian haters attacked Native Americans indiscriminately and brutally throughout this period, and Native Americans responded in kind – violence was an unfortunate reality in the West.  In response to a murder by a group of Arapaho Nation warriors in 1864, Col. John </a:t>
            </a:r>
            <a:r>
              <a:rPr lang="en-US" dirty="0" err="1" smtClean="0">
                <a:latin typeface="Californian FB" pitchFamily="18" charset="0"/>
              </a:rPr>
              <a:t>Chivington</a:t>
            </a:r>
            <a:r>
              <a:rPr lang="en-US" dirty="0" smtClean="0">
                <a:latin typeface="Californian FB" pitchFamily="18" charset="0"/>
              </a:rPr>
              <a:t> of Colorado led a massacre against the Cheyenne, who played no role in the incident and were under the protection of the United States government at the time – by treaty.</a:t>
            </a:r>
            <a:endParaRPr lang="en-US" dirty="0">
              <a:latin typeface="Californian FB" pitchFamily="18" charset="0"/>
            </a:endParaRPr>
          </a:p>
        </p:txBody>
      </p:sp>
      <p:pic>
        <p:nvPicPr>
          <p:cNvPr id="10" name="Picture Placeholder 9" descr="Sand Creek Massacre on Leather.jpg"/>
          <p:cNvPicPr>
            <a:picLocks noGrp="1" noChangeAspect="1"/>
          </p:cNvPicPr>
          <p:nvPr>
            <p:ph type="pic" idx="1"/>
          </p:nvPr>
        </p:nvPicPr>
        <p:blipFill>
          <a:blip r:embed="rId2" cstate="print"/>
          <a:srcRect l="4565" r="4565"/>
          <a:stretch>
            <a:fillRect/>
          </a:stretch>
        </p:blip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chemeClr val="tx1"/>
                </a:solidFill>
                <a:latin typeface="Engravers MT" panose="02090707080505020304" pitchFamily="18" charset="0"/>
              </a:rPr>
              <a:t>The Transcontinental Railroad – completed 1869</a:t>
            </a:r>
            <a:endParaRPr lang="en-US" dirty="0">
              <a:solidFill>
                <a:schemeClr val="tx1"/>
              </a:solidFill>
              <a:latin typeface="Engravers MT" panose="02090707080505020304" pitchFamily="18" charset="0"/>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1386" y="530225"/>
            <a:ext cx="6147266" cy="4187825"/>
          </a:xfrm>
        </p:spPr>
      </p:pic>
    </p:spTree>
    <p:extLst>
      <p:ext uri="{BB962C8B-B14F-4D97-AF65-F5344CB8AC3E}">
        <p14:creationId xmlns:p14="http://schemas.microsoft.com/office/powerpoint/2010/main" val="15775028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chemeClr val="tx1"/>
                </a:solidFill>
                <a:latin typeface="Engravers MT" pitchFamily="18" charset="0"/>
              </a:rPr>
              <a:t>Buffalo Soldiers</a:t>
            </a:r>
            <a:endParaRPr lang="en-US" b="1" dirty="0">
              <a:solidFill>
                <a:schemeClr val="tx1"/>
              </a:solidFill>
              <a:latin typeface="Engravers MT" pitchFamily="18" charset="0"/>
            </a:endParaRPr>
          </a:p>
        </p:txBody>
      </p:sp>
      <p:sp>
        <p:nvSpPr>
          <p:cNvPr id="3" name="Text Placeholder 2"/>
          <p:cNvSpPr>
            <a:spLocks noGrp="1"/>
          </p:cNvSpPr>
          <p:nvPr>
            <p:ph type="body" sz="half" idx="2"/>
          </p:nvPr>
        </p:nvSpPr>
        <p:spPr/>
        <p:txBody>
          <a:bodyPr>
            <a:normAutofit/>
          </a:bodyPr>
          <a:lstStyle/>
          <a:p>
            <a:r>
              <a:rPr lang="en-US" sz="1500" dirty="0" smtClean="0">
                <a:latin typeface="Californian FB" pitchFamily="18" charset="0"/>
              </a:rPr>
              <a:t>Made a part of our popular historical knowledge by the soulful Bob Marley and the Wailers – buffalo soldiers played a troubled and ironic role in American history.  Although they were denied their full citizenship rights in the United States and subjected to violence, they nevertheless fought to support mostly white American settlers and to confine Native American tribes to reservations.</a:t>
            </a:r>
            <a:endParaRPr lang="en-US" sz="1500" dirty="0">
              <a:latin typeface="Californian FB" pitchFamily="18" charset="0"/>
            </a:endParaRPr>
          </a:p>
        </p:txBody>
      </p:sp>
      <p:pic>
        <p:nvPicPr>
          <p:cNvPr id="5" name="Picture Placeholder 4" descr="Buffalo Soldiers.jpg"/>
          <p:cNvPicPr>
            <a:picLocks noGrp="1" noChangeAspect="1"/>
          </p:cNvPicPr>
          <p:nvPr>
            <p:ph type="pic" idx="1"/>
          </p:nvPr>
        </p:nvPicPr>
        <p:blipFill>
          <a:blip r:embed="rId2" cstate="print"/>
          <a:srcRect l="10518" r="10518"/>
          <a:stretch>
            <a:fillRect/>
          </a:stretch>
        </p:blip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1017</TotalTime>
  <Words>1675</Words>
  <Application>Microsoft Office PowerPoint</Application>
  <PresentationFormat>On-screen Show (4:3)</PresentationFormat>
  <Paragraphs>48</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Aspect</vt:lpstr>
      <vt:lpstr>Westward Expansion and Genocidal Conflict With Native Americans</vt:lpstr>
      <vt:lpstr>Native American Population, 1865: Historians estimate 360,000, most of whom lived on the Great Plains.</vt:lpstr>
      <vt:lpstr>Great Plains Nations Lifestyles, 19th Century</vt:lpstr>
      <vt:lpstr>The Fort Laramie Treaty of 1851</vt:lpstr>
      <vt:lpstr>Americans quickly broke the Fort Laramie Treaty, as miners and settlers flooded into the region.</vt:lpstr>
      <vt:lpstr>The Mankato Massacre, 1862 http://www.thisamericanlife.org/radio-archives/episode/479/little-war-on-the-prairie?act=0#play </vt:lpstr>
      <vt:lpstr>The Sand Creek Massacre of 1864</vt:lpstr>
      <vt:lpstr>The Transcontinental Railroad – completed 1869</vt:lpstr>
      <vt:lpstr>Buffalo Soldiers</vt:lpstr>
      <vt:lpstr>African-Americans, who had been denied freedom for centuries, now played a crucial role in robbing Native Americans of their freedom.  Many must have had mixed feelings and empathized with Native Americans nations.</vt:lpstr>
      <vt:lpstr>Buffalo Skulls, circa 1870</vt:lpstr>
      <vt:lpstr>The Slaughter of the Buffalo</vt:lpstr>
      <vt:lpstr>Reservations</vt:lpstr>
      <vt:lpstr>Dakota Territory</vt:lpstr>
      <vt:lpstr> Little Bighorn</vt:lpstr>
      <vt:lpstr>US Soldiers Graves, Little Big Horn</vt:lpstr>
      <vt:lpstr>The Native American Memorial for the Battle of the Greasy Grass</vt:lpstr>
      <vt:lpstr>Chief Joseph of the Nez Perce</vt:lpstr>
      <vt:lpstr>Chief Joseph</vt:lpstr>
      <vt:lpstr>Geronimo</vt:lpstr>
      <vt:lpstr>The Wounded Knee Massacre </vt:lpstr>
      <vt:lpstr>The Wounded Knee Massacre – Hundreds of Sioux Tribe members were killed in the clash between the Army and the Native Americans were buried in a mass grave.  Soldiers had their portraits made after the massacre.</vt:lpstr>
      <vt:lpstr>Helen Hunt Jackson</vt:lpstr>
      <vt:lpstr>The Dawes Act of 1887</vt:lpstr>
    </vt:vector>
  </TitlesOfParts>
  <Company>Virginia Beach City Public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Native Americans Struggle to Survive</dc:title>
  <dc:creator>Adam Patrick Henry</dc:creator>
  <cp:lastModifiedBy>Adam</cp:lastModifiedBy>
  <cp:revision>44</cp:revision>
  <dcterms:created xsi:type="dcterms:W3CDTF">2010-08-26T15:08:49Z</dcterms:created>
  <dcterms:modified xsi:type="dcterms:W3CDTF">2014-01-27T11:21:03Z</dcterms:modified>
</cp:coreProperties>
</file>